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5" r:id="rId3"/>
    <p:sldId id="258" r:id="rId4"/>
    <p:sldId id="266" r:id="rId5"/>
    <p:sldId id="267" r:id="rId6"/>
    <p:sldId id="268" r:id="rId7"/>
    <p:sldId id="269" r:id="rId8"/>
    <p:sldId id="275" r:id="rId9"/>
    <p:sldId id="270" r:id="rId10"/>
    <p:sldId id="273" r:id="rId11"/>
    <p:sldId id="274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826"/>
    <a:srgbClr val="D76D38"/>
    <a:srgbClr val="78A64E"/>
    <a:srgbClr val="93337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977" autoAdjust="0"/>
    <p:restoredTop sz="88113" autoAdjust="0"/>
  </p:normalViewPr>
  <p:slideViewPr>
    <p:cSldViewPr snapToGrid="0" showGuides="1">
      <p:cViewPr varScale="1">
        <p:scale>
          <a:sx n="76" d="100"/>
          <a:sy n="76" d="100"/>
        </p:scale>
        <p:origin x="-720" y="-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D780C-38D3-437B-8F90-1048B68B76E0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7E801-0A00-47D0-8B72-CB92E35795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3644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dirty="0"/>
              <a:t>我们是为投顾服务的投顾：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dirty="0"/>
              <a:t>投研平台</a:t>
            </a:r>
            <a:r>
              <a:rPr lang="en-US" altLang="zh-CN" dirty="0"/>
              <a:t>——</a:t>
            </a:r>
            <a:r>
              <a:rPr lang="zh-CN" altLang="en-US" dirty="0"/>
              <a:t>输出信息，决策基础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dirty="0"/>
              <a:t>数字化运营平台</a:t>
            </a:r>
            <a:r>
              <a:rPr lang="en-US" altLang="zh-CN" dirty="0"/>
              <a:t>——</a:t>
            </a:r>
            <a:r>
              <a:rPr lang="zh-CN" altLang="en-US" dirty="0"/>
              <a:t>精准客户服务，留存客户研究，社群营销服务策略，以老带新，推荐奖励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D7E801-0A00-47D0-8B72-CB92E3579589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0689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聚焦：</a:t>
            </a:r>
            <a:endParaRPr lang="en-US" altLang="zh-CN" dirty="0"/>
          </a:p>
          <a:p>
            <a:r>
              <a:rPr lang="zh-CN" altLang="en-US" dirty="0"/>
              <a:t>期货研究（中研普华</a:t>
            </a:r>
            <a:r>
              <a:rPr lang="zh-CN" altLang="en-US" dirty="0" smtClean="0"/>
              <a:t>、银河期货，中信期货）</a:t>
            </a:r>
            <a:endParaRPr lang="en-US" altLang="zh-CN" dirty="0" smtClean="0"/>
          </a:p>
          <a:p>
            <a:r>
              <a:rPr lang="zh-CN" altLang="en-US" dirty="0" smtClean="0"/>
              <a:t>市场痛点的定位是买方，营业部</a:t>
            </a:r>
            <a:r>
              <a:rPr lang="en-US" altLang="zh-CN" dirty="0" smtClean="0"/>
              <a:t>/</a:t>
            </a:r>
            <a:r>
              <a:rPr lang="zh-CN" altLang="en-US" dirty="0" smtClean="0"/>
              <a:t>分析师</a:t>
            </a:r>
            <a:r>
              <a:rPr lang="en-US" altLang="zh-CN" dirty="0" smtClean="0"/>
              <a:t>/</a:t>
            </a:r>
            <a:r>
              <a:rPr lang="zh-CN" altLang="en-US" dirty="0" smtClean="0"/>
              <a:t>中小私募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D7E801-0A00-47D0-8B72-CB92E357958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3297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+mn-ea"/>
              </a:rPr>
              <a:t>客户反馈评议（排名、激励机制）</a:t>
            </a:r>
            <a:endParaRPr lang="en-US" altLang="zh-CN" sz="1200" dirty="0" smtClean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 smtClean="0">
                <a:latin typeface="+mn-ea"/>
              </a:rPr>
              <a:t>投研提升能力（策略模板库、定时更新等）</a:t>
            </a:r>
            <a:endParaRPr lang="en-US" altLang="zh-CN" sz="1200" dirty="0" smtClean="0">
              <a:latin typeface="+mn-ea"/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买方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信息供应的持续性（点付、会员制）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定制化专题服务（单项支付、自助与人工）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需求反馈窗口（友好性）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E801-0A00-47D0-8B72-CB92E357958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形式：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H5</a:t>
            </a:r>
            <a:r>
              <a:rPr lang="zh-CN" altLang="en-US" dirty="0" smtClean="0"/>
              <a:t>界面，微信入口，可转发订阅推广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需求提交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支付方式</a:t>
            </a:r>
            <a:r>
              <a:rPr lang="en-US" altLang="zh-CN" dirty="0" smtClean="0"/>
              <a:t>/</a:t>
            </a:r>
            <a:r>
              <a:rPr lang="zh-CN" altLang="en-US" dirty="0" smtClean="0"/>
              <a:t>定价规则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E801-0A00-47D0-8B72-CB92E3579589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聚焦：</a:t>
            </a:r>
            <a:endParaRPr lang="en-US" altLang="zh-CN" dirty="0"/>
          </a:p>
          <a:p>
            <a:r>
              <a:rPr lang="zh-CN" altLang="en-US" dirty="0"/>
              <a:t>期货研究（中研普华、</a:t>
            </a:r>
          </a:p>
          <a:p>
            <a:pPr algn="ctr"/>
            <a:r>
              <a:rPr lang="zh-CN" altLang="en-US" dirty="0"/>
              <a:t>需求：留存（有效）客户的画像</a:t>
            </a:r>
            <a:endParaRPr lang="en-US" altLang="zh-CN" dirty="0"/>
          </a:p>
          <a:p>
            <a:pPr algn="ctr"/>
            <a:r>
              <a:rPr lang="zh-CN" altLang="en-US" dirty="0"/>
              <a:t>精准客户数字化运营系统：响应、反馈、行为习惯、标签、风险评级、优先级分类等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D7E801-0A00-47D0-8B72-CB92E3579589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5601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项目基本面，产品，客户，标签，分类，渠道，反馈，分析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7E801-0A00-47D0-8B72-CB92E357958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7395CB-D8CF-416D-B380-2EAEF0389D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7D0C8DB-F705-4175-9141-DFF07904DE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FB182C-E9F1-40A8-AB6F-2088C840D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8D35AB4-401E-4E7B-8DC4-C76326E4D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C220FC1-D3B6-46A7-9738-7A07DE442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256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F4412C-EF24-4324-8B14-C530D68E9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72EAB5E-270F-4A49-824D-D6B0AF0177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5D18DE-E42D-4A5B-A8B9-54C07D372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5BD8CF-99D8-463D-81CC-258D0AB6B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2E37B6C-5C14-4DB6-9B80-297CA0C70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063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3C458ED-BD76-4DA0-B799-06D75F44C2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A638CFB-4CC9-4DE5-8942-0000C4A7FE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BC9AA92-7FD3-423C-8B0C-AE3662D63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683C4F3-B991-4EFE-8E5F-066B2686D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02DC91-15CE-4077-8F5A-ADB9A0623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7776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9C56C3-AA2D-45B5-AFBD-E5D6AF92B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604B376-8116-4E58-BD1B-B9FF55E7E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716F74E-86A0-4975-B8CA-694B73D38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05996E4-2177-4563-857C-8BEFF0C24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56CF29-B280-4DBF-A17D-DEBB3A2D4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882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9CC11A8-5053-43D4-ADC8-C719AB572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4E87600-BD7A-400A-A5F9-72EBC0B9A9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6E85DC7-9437-4776-BBBE-040356481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549622A-76CD-43B7-A3CC-355B24AE3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9F443B4-1F1E-44A3-8598-60A70431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33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57EF21-2FB0-4C0D-9CCC-B7F8E09B9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D86CFF2-6727-49FC-9058-52A28B59F4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2CD0B1B-6346-4607-B94F-91FE3B756C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E7727B2-1A16-4177-98C0-D0A6FDCB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0B6729D-2394-40AB-A502-3F0626C21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AECB8B5-A66E-4851-A147-4DD5162F5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3564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882616-7528-40C3-B985-D41EE5E9D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6189E6F-A35F-45B0-BAF0-32610BA00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2EDB6C6-83BB-46D7-9F8D-8D2EFD7017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C91A5E9E-0D9C-4BAE-91C8-2A0204910B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B6B6B36-022F-4527-95EA-0B059CC1AE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EA3AABA9-A459-4D1A-9E25-6A0747167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64652D8-942D-478A-AE34-69B76DD4C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363DF02-02DB-4B2A-A4C7-CA7A01E80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9005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1B594FA-C3D6-47B4-83F9-D4529C52D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4BCD9E7-8034-44F2-96E2-A77B043DE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AD31260-3CE9-4F12-82C8-30A7718DB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8171E2A-C47D-45F9-9B32-C06A1CDCC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097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58B7FF3-11D0-496A-B2CA-23F6489E3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594763D-2CB0-4CA7-9E58-AC9B5D087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548E12C-540E-465C-88AD-1A4DADB98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16A8F44-C40D-404D-8EF0-E824878741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407"/>
            <a:ext cx="12192000" cy="96577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5DCF50A-55BB-4D9F-B4C6-45D161154CCD}"/>
              </a:ext>
            </a:extLst>
          </p:cNvPr>
          <p:cNvSpPr txBox="1"/>
          <p:nvPr userDrawn="1"/>
        </p:nvSpPr>
        <p:spPr>
          <a:xfrm>
            <a:off x="0" y="17325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有数智研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B40D25F-8405-471C-BBA6-AAEAE187893E}"/>
              </a:ext>
            </a:extLst>
          </p:cNvPr>
          <p:cNvCxnSpPr/>
          <p:nvPr userDrawn="1"/>
        </p:nvCxnSpPr>
        <p:spPr>
          <a:xfrm>
            <a:off x="1772680" y="111188"/>
            <a:ext cx="0" cy="7089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D662408-6319-4A49-9C91-EAF099AFCAE3}"/>
              </a:ext>
            </a:extLst>
          </p:cNvPr>
          <p:cNvSpPr txBox="1"/>
          <p:nvPr userDrawn="1"/>
        </p:nvSpPr>
        <p:spPr>
          <a:xfrm>
            <a:off x="1826141" y="136525"/>
            <a:ext cx="2101857" cy="552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EXPLORATION &amp; COOPERATION</a:t>
            </a:r>
          </a:p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chemeClr val="bg1"/>
                </a:solidFill>
              </a:rPr>
              <a:t>2021.05.18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3412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89A11A7-4115-47B0-8958-77E7F63FD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F568963-D113-4094-876E-35746B18C3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FB45F4B-140E-49D8-A2AA-EE0E80D77B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7EB8F7B-825D-4003-8837-C6EEE03A7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8942504-A54F-4183-9CAD-BE69DC25F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F39887-7670-4D6C-846F-C9C19050A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7298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70BFD4-5019-4CDF-9A8B-87B1EBF07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B056134-F573-4282-BED1-FDD8B03227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FA2A428-4408-4D27-9221-2D52DA76D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4DE170D-249F-47C3-B658-CC4779880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2CA52A5-5F1E-4CA4-9590-5079542C0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6247347-F508-482B-BC66-A3B26FB84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2868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6995B6F-1D81-4BFB-A33E-B4D6E7555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48EE0E4-8A2C-4848-BACD-5473118C21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8507435-021F-4CD2-9276-92D9EEF3F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DDF75-72F4-4047-B0B8-E8592A04473E}" type="datetimeFigureOut">
              <a:rPr lang="zh-CN" altLang="en-US" smtClean="0"/>
              <a:pPr/>
              <a:t>2021/5/19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6067EE3-D1A5-4082-895A-48A25EB82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7CCA27-75AC-4A41-A6D9-95AAF30338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317E7-0DB8-495E-815B-DD9EF579753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2755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F3D1A1A-E34E-4205-AD4F-12F8772AE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6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324C606-8B12-4DDB-B465-0EC7D8FC4881}"/>
              </a:ext>
            </a:extLst>
          </p:cNvPr>
          <p:cNvSpPr txBox="1"/>
          <p:nvPr/>
        </p:nvSpPr>
        <p:spPr>
          <a:xfrm>
            <a:off x="832206" y="292116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有数智研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C7F82B8-E031-4038-BBCF-B6DFD4D93DF4}"/>
              </a:ext>
            </a:extLst>
          </p:cNvPr>
          <p:cNvCxnSpPr/>
          <p:nvPr/>
        </p:nvCxnSpPr>
        <p:spPr>
          <a:xfrm>
            <a:off x="4094638" y="3082248"/>
            <a:ext cx="0" cy="7089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0E71271-3B64-415C-BED6-0C97E257ED4C}"/>
              </a:ext>
            </a:extLst>
          </p:cNvPr>
          <p:cNvSpPr txBox="1"/>
          <p:nvPr/>
        </p:nvSpPr>
        <p:spPr>
          <a:xfrm>
            <a:off x="4094638" y="2921168"/>
            <a:ext cx="3842719" cy="9687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EXPLORATION &amp; COOPERATION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</a:rPr>
              <a:t>2021.05.18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4251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AF3C3C2-3B8E-4855-8DA2-5D7994D1561F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08 </a:t>
            </a:r>
            <a:r>
              <a:rPr lang="zh-CN" altLang="en-US" sz="2400" b="1" dirty="0" smtClean="0"/>
              <a:t>运营平台</a:t>
            </a:r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项目实施</a:t>
            </a:r>
            <a:endParaRPr lang="en-US" altLang="zh-CN" sz="2400" b="1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B85FC63-9AAE-4E9D-9A36-13E51D4DC964}"/>
              </a:ext>
            </a:extLst>
          </p:cNvPr>
          <p:cNvSpPr/>
          <p:nvPr/>
        </p:nvSpPr>
        <p:spPr>
          <a:xfrm>
            <a:off x="1070517" y="3200400"/>
            <a:ext cx="1806498" cy="180649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E5826"/>
                </a:solidFill>
              </a:rPr>
              <a:t>项目实施</a:t>
            </a:r>
            <a:endParaRPr lang="zh-CN" altLang="en-US" sz="2800" dirty="0">
              <a:solidFill>
                <a:srgbClr val="FE5826"/>
              </a:solidFill>
            </a:endParaRP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00061984-3F94-4DE3-86CD-865545F91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1534" y="1963740"/>
            <a:ext cx="290015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一、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项目</a:t>
            </a: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工期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：约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Times New Roman" panose="02020603050405020304" pitchFamily="18" charset="0"/>
              </a:rPr>
              <a:t>个月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xmlns="" id="{B37B26DF-4DEA-4CC3-AF06-A37702FA56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75395"/>
              </p:ext>
            </p:extLst>
          </p:nvPr>
        </p:nvGraphicFramePr>
        <p:xfrm>
          <a:off x="3131534" y="2592912"/>
          <a:ext cx="3603804" cy="35337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289448">
                  <a:extLst>
                    <a:ext uri="{9D8B030D-6E8A-4147-A177-3AD203B41FA5}">
                      <a16:colId xmlns:a16="http://schemas.microsoft.com/office/drawing/2014/main" xmlns="" val="1494986519"/>
                    </a:ext>
                  </a:extLst>
                </a:gridCol>
                <a:gridCol w="593145">
                  <a:extLst>
                    <a:ext uri="{9D8B030D-6E8A-4147-A177-3AD203B41FA5}">
                      <a16:colId xmlns:a16="http://schemas.microsoft.com/office/drawing/2014/main" xmlns="" val="459218906"/>
                    </a:ext>
                  </a:extLst>
                </a:gridCol>
                <a:gridCol w="592853">
                  <a:extLst>
                    <a:ext uri="{9D8B030D-6E8A-4147-A177-3AD203B41FA5}">
                      <a16:colId xmlns:a16="http://schemas.microsoft.com/office/drawing/2014/main" xmlns="" val="4235146387"/>
                    </a:ext>
                  </a:extLst>
                </a:gridCol>
                <a:gridCol w="549769">
                  <a:extLst>
                    <a:ext uri="{9D8B030D-6E8A-4147-A177-3AD203B41FA5}">
                      <a16:colId xmlns:a16="http://schemas.microsoft.com/office/drawing/2014/main" xmlns="" val="3705353599"/>
                    </a:ext>
                  </a:extLst>
                </a:gridCol>
                <a:gridCol w="578589">
                  <a:extLst>
                    <a:ext uri="{9D8B030D-6E8A-4147-A177-3AD203B41FA5}">
                      <a16:colId xmlns:a16="http://schemas.microsoft.com/office/drawing/2014/main" xmlns="" val="3463955895"/>
                    </a:ext>
                  </a:extLst>
                </a:gridCol>
              </a:tblGrid>
              <a:tr h="36963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zh-CN" sz="1400" b="0" kern="0">
                          <a:effectLst/>
                        </a:rPr>
                        <a:t>自开始后月份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1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2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3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4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986922414"/>
                  </a:ext>
                </a:extLst>
              </a:tr>
              <a:tr h="94625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400" b="0" kern="0" dirty="0">
                          <a:effectLst/>
                        </a:rPr>
                        <a:t>1.</a:t>
                      </a:r>
                      <a:r>
                        <a:rPr lang="en-US" sz="1400" b="0" kern="100" dirty="0">
                          <a:effectLst/>
                        </a:rPr>
                        <a:t> </a:t>
                      </a:r>
                      <a:r>
                        <a:rPr lang="zh-CN" sz="1400" b="0" kern="100" dirty="0">
                          <a:effectLst/>
                        </a:rPr>
                        <a:t>需求调研、业务场景学习、数据资源准备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64590705"/>
                  </a:ext>
                </a:extLst>
              </a:tr>
              <a:tr h="73927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400" b="0" kern="0">
                          <a:effectLst/>
                        </a:rPr>
                        <a:t>2.</a:t>
                      </a:r>
                      <a:r>
                        <a:rPr lang="zh-CN" sz="1400" b="0" kern="0">
                          <a:effectLst/>
                        </a:rPr>
                        <a:t>画像特征的清洗及计算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 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07724485"/>
                  </a:ext>
                </a:extLst>
              </a:tr>
              <a:tr h="73927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400" b="0" kern="0">
                          <a:effectLst/>
                        </a:rPr>
                        <a:t>3.</a:t>
                      </a:r>
                      <a:r>
                        <a:rPr lang="zh-CN" sz="1400" b="0" kern="0">
                          <a:effectLst/>
                        </a:rPr>
                        <a:t>机器学习模型建设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 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671775381"/>
                  </a:ext>
                </a:extLst>
              </a:tr>
              <a:tr h="73927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r>
                        <a:rPr lang="en-US" sz="1400" b="0" kern="0" dirty="0" smtClean="0">
                          <a:effectLst/>
                        </a:rPr>
                        <a:t>4.</a:t>
                      </a:r>
                      <a:r>
                        <a:rPr lang="zh-CN" altLang="en-US" sz="1400" b="0" kern="0" dirty="0" smtClean="0">
                          <a:effectLst/>
                        </a:rPr>
                        <a:t>系统</a:t>
                      </a:r>
                      <a:r>
                        <a:rPr lang="zh-CN" sz="1400" b="0" kern="0" dirty="0" smtClean="0">
                          <a:effectLst/>
                        </a:rPr>
                        <a:t>开发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 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>
                          <a:effectLst/>
                        </a:rPr>
                        <a:t> </a:t>
                      </a:r>
                      <a:endParaRPr lang="zh-CN" sz="1050" b="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kern="100" dirty="0">
                          <a:effectLst/>
                        </a:rPr>
                        <a:t> </a:t>
                      </a:r>
                      <a:endParaRPr lang="zh-CN" sz="1050" b="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FE582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7338954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xmlns="" id="{A65F8D4A-72AF-40AA-A7A2-760F12D0F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1398" y="1732907"/>
            <a:ext cx="447590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06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二、费用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估算：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RMB 【100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万元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】</a:t>
            </a:r>
            <a:r>
              <a:rPr lang="zh-CN" altLang="en-US" sz="2000" dirty="0" smtClean="0">
                <a:latin typeface="+mn-ea"/>
                <a:cs typeface="Times New Roman" panose="02020603050405020304" pitchFamily="18" charset="0"/>
              </a:rPr>
              <a:t>起</a:t>
            </a:r>
            <a:endParaRPr lang="en-US" altLang="zh-CN" sz="2000" dirty="0">
              <a:latin typeface="+mn-ea"/>
              <a:cs typeface="Times New Roman" panose="02020603050405020304" pitchFamily="18" charset="0"/>
            </a:endParaRPr>
          </a:p>
          <a:p>
            <a:pPr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dirty="0">
                <a:latin typeface="+mn-ea"/>
                <a:cs typeface="Times New Roman" panose="02020603050405020304" pitchFamily="18" charset="0"/>
              </a:rPr>
              <a:t>售后服务定期收费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graphicFrame>
        <p:nvGraphicFramePr>
          <p:cNvPr id="7" name="表格 7">
            <a:extLst>
              <a:ext uri="{FF2B5EF4-FFF2-40B4-BE49-F238E27FC236}">
                <a16:creationId xmlns:a16="http://schemas.microsoft.com/office/drawing/2014/main" xmlns="" id="{CC49C56D-349F-4017-8611-257DB8285F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1619223"/>
              </p:ext>
            </p:extLst>
          </p:nvPr>
        </p:nvGraphicFramePr>
        <p:xfrm>
          <a:off x="7521398" y="2786628"/>
          <a:ext cx="4265442" cy="369951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21814">
                  <a:extLst>
                    <a:ext uri="{9D8B030D-6E8A-4147-A177-3AD203B41FA5}">
                      <a16:colId xmlns:a16="http://schemas.microsoft.com/office/drawing/2014/main" xmlns="" val="202288761"/>
                    </a:ext>
                  </a:extLst>
                </a:gridCol>
                <a:gridCol w="1421814">
                  <a:extLst>
                    <a:ext uri="{9D8B030D-6E8A-4147-A177-3AD203B41FA5}">
                      <a16:colId xmlns:a16="http://schemas.microsoft.com/office/drawing/2014/main" xmlns="" val="1145949618"/>
                    </a:ext>
                  </a:extLst>
                </a:gridCol>
                <a:gridCol w="1421814">
                  <a:extLst>
                    <a:ext uri="{9D8B030D-6E8A-4147-A177-3AD203B41FA5}">
                      <a16:colId xmlns:a16="http://schemas.microsoft.com/office/drawing/2014/main" xmlns="" val="2700855048"/>
                    </a:ext>
                  </a:extLst>
                </a:gridCol>
              </a:tblGrid>
              <a:tr h="501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费用项目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明细说明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金额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2238993"/>
                  </a:ext>
                </a:extLst>
              </a:tr>
              <a:tr h="6582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人力成本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预计投入</a:t>
                      </a:r>
                      <a:r>
                        <a:rPr lang="en-US" altLang="zh-CN" sz="1400" dirty="0"/>
                        <a:t>6</a:t>
                      </a:r>
                      <a:r>
                        <a:rPr lang="zh-CN" altLang="en-US" sz="1400" dirty="0" smtClean="0"/>
                        <a:t>人，</a:t>
                      </a:r>
                      <a:r>
                        <a:rPr lang="en-US" altLang="zh-CN" sz="1400" dirty="0" smtClean="0"/>
                        <a:t>4</a:t>
                      </a:r>
                      <a:r>
                        <a:rPr lang="zh-CN" altLang="en-US" sz="1400" dirty="0"/>
                        <a:t>个月工期，</a:t>
                      </a:r>
                      <a:endParaRPr lang="en-US" altLang="zh-CN" sz="1400" dirty="0"/>
                    </a:p>
                    <a:p>
                      <a:pPr algn="ctr"/>
                      <a:r>
                        <a:rPr lang="en-US" altLang="zh-CN" sz="1400" dirty="0"/>
                        <a:t>2.5</a:t>
                      </a:r>
                      <a:r>
                        <a:rPr lang="zh-CN" altLang="en-US" sz="1400" dirty="0"/>
                        <a:t>万元</a:t>
                      </a:r>
                      <a:r>
                        <a:rPr lang="en-US" altLang="zh-CN" sz="1400" dirty="0"/>
                        <a:t>/</a:t>
                      </a:r>
                      <a:r>
                        <a:rPr lang="zh-CN" altLang="en-US" sz="1400" dirty="0"/>
                        <a:t>人</a:t>
                      </a:r>
                      <a:r>
                        <a:rPr lang="en-US" altLang="zh-CN" sz="1400" dirty="0"/>
                        <a:t>/</a:t>
                      </a:r>
                      <a:r>
                        <a:rPr lang="zh-CN" altLang="en-US" sz="1400" dirty="0"/>
                        <a:t>月</a:t>
                      </a:r>
                      <a:endParaRPr lang="en-US" altLang="zh-CN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60</a:t>
                      </a:r>
                      <a:r>
                        <a:rPr lang="zh-CN" altLang="en-US" sz="1400" dirty="0"/>
                        <a:t>万元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849853224"/>
                  </a:ext>
                </a:extLst>
              </a:tr>
              <a:tr h="501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硬件</a:t>
                      </a:r>
                      <a:r>
                        <a:rPr lang="en-US" altLang="zh-CN" sz="1400" dirty="0"/>
                        <a:t>/</a:t>
                      </a:r>
                      <a:r>
                        <a:rPr lang="zh-CN" altLang="en-US" sz="1400" dirty="0"/>
                        <a:t>软件设施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甲方</a:t>
                      </a:r>
                      <a:r>
                        <a:rPr lang="zh-CN" altLang="en-US" sz="1400" dirty="0"/>
                        <a:t>提供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-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699521180"/>
                  </a:ext>
                </a:extLst>
              </a:tr>
              <a:tr h="6582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驻场差旅费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驻场</a:t>
                      </a:r>
                      <a:r>
                        <a:rPr lang="en-US" altLang="zh-CN" sz="1400" dirty="0"/>
                        <a:t>90</a:t>
                      </a:r>
                      <a:r>
                        <a:rPr lang="zh-CN" altLang="en-US" sz="1400" dirty="0"/>
                        <a:t>个工作日，人均</a:t>
                      </a:r>
                      <a:r>
                        <a:rPr lang="en-US" altLang="zh-CN" sz="1400" dirty="0"/>
                        <a:t>500</a:t>
                      </a:r>
                      <a:r>
                        <a:rPr lang="zh-CN" altLang="en-US" sz="1400" dirty="0"/>
                        <a:t>元（住宿、津贴）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27</a:t>
                      </a:r>
                      <a:r>
                        <a:rPr lang="zh-CN" altLang="en-US" sz="1400" dirty="0"/>
                        <a:t>万元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07031972"/>
                  </a:ext>
                </a:extLst>
              </a:tr>
              <a:tr h="501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其他费用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人力成本和差旅费的合计</a:t>
                      </a:r>
                      <a:r>
                        <a:rPr lang="en-US" altLang="zh-CN" sz="1400" dirty="0"/>
                        <a:t>20%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17.4</a:t>
                      </a:r>
                      <a:r>
                        <a:rPr lang="zh-CN" altLang="en-US" sz="1400" dirty="0"/>
                        <a:t>万元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76730095"/>
                  </a:ext>
                </a:extLst>
              </a:tr>
              <a:tr h="501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/>
                        <a:t>成本合计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104.40</a:t>
                      </a:r>
                      <a:r>
                        <a:rPr lang="zh-CN" altLang="en-US" sz="1400" dirty="0"/>
                        <a:t>万元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5104523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87992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F3D1A1A-E34E-4205-AD4F-12F8772AE2D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66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324C606-8B12-4DDB-B465-0EC7D8FC4881}"/>
              </a:ext>
            </a:extLst>
          </p:cNvPr>
          <p:cNvSpPr txBox="1"/>
          <p:nvPr/>
        </p:nvSpPr>
        <p:spPr>
          <a:xfrm>
            <a:off x="832206" y="2921168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有数智研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CC7F82B8-E031-4038-BBCF-B6DFD4D93DF4}"/>
              </a:ext>
            </a:extLst>
          </p:cNvPr>
          <p:cNvCxnSpPr/>
          <p:nvPr/>
        </p:nvCxnSpPr>
        <p:spPr>
          <a:xfrm>
            <a:off x="4094638" y="3082248"/>
            <a:ext cx="0" cy="7089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8324C606-8B12-4DDB-B465-0EC7D8FC4881}"/>
              </a:ext>
            </a:extLst>
          </p:cNvPr>
          <p:cNvSpPr txBox="1"/>
          <p:nvPr/>
        </p:nvSpPr>
        <p:spPr>
          <a:xfrm>
            <a:off x="4581912" y="3033371"/>
            <a:ext cx="47291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苏宏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: 137-6435-3113/</a:t>
            </a:r>
            <a:r>
              <a:rPr lang="en-US" altLang="zh-CN" sz="2400" dirty="0" err="1" smtClean="0">
                <a:solidFill>
                  <a:schemeClr val="bg1"/>
                </a:solidFill>
                <a:latin typeface="+mj-ea"/>
                <a:ea typeface="+mj-ea"/>
              </a:rPr>
              <a:t>hisuhong</a:t>
            </a:r>
            <a:endParaRPr lang="en-US" altLang="zh-CN" sz="2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</a:rPr>
              <a:t>于昕</a:t>
            </a:r>
            <a:r>
              <a:rPr lang="en-US" altLang="zh-CN" sz="2400" dirty="0" smtClean="0">
                <a:solidFill>
                  <a:schemeClr val="bg1"/>
                </a:solidFill>
                <a:latin typeface="+mj-ea"/>
                <a:ea typeface="+mj-ea"/>
              </a:rPr>
              <a:t>: 137-0165-6259/</a:t>
            </a:r>
            <a:r>
              <a:rPr lang="en-US" altLang="zh-CN" sz="2400" dirty="0" err="1" smtClean="0">
                <a:solidFill>
                  <a:schemeClr val="bg1"/>
                </a:solidFill>
                <a:latin typeface="+mj-ea"/>
                <a:ea typeface="+mj-ea"/>
              </a:rPr>
              <a:t>cissifish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8908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724C613F-537C-463C-B190-32F043C6E912}"/>
              </a:ext>
            </a:extLst>
          </p:cNvPr>
          <p:cNvSpPr/>
          <p:nvPr/>
        </p:nvSpPr>
        <p:spPr>
          <a:xfrm>
            <a:off x="2496620" y="2815119"/>
            <a:ext cx="3061699" cy="306169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数字化投研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服务</a:t>
            </a:r>
            <a:r>
              <a:rPr lang="zh-CN" altLang="en-US" sz="4000" dirty="0" smtClean="0">
                <a:solidFill>
                  <a:srgbClr val="FF0000"/>
                </a:solidFill>
              </a:rPr>
              <a:t>平台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</a:rPr>
              <a:t>（投研</a:t>
            </a:r>
            <a:r>
              <a:rPr lang="zh-CN" altLang="en-US" sz="2000" dirty="0" smtClean="0">
                <a:solidFill>
                  <a:srgbClr val="FF0000"/>
                </a:solidFill>
              </a:rPr>
              <a:t>价值发现通路</a:t>
            </a:r>
            <a:r>
              <a:rPr lang="zh-CN" altLang="en-US" sz="2000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xmlns="" id="{A43A04CF-0265-41FF-B85C-A8E00924CDC7}"/>
              </a:ext>
            </a:extLst>
          </p:cNvPr>
          <p:cNvSpPr/>
          <p:nvPr/>
        </p:nvSpPr>
        <p:spPr>
          <a:xfrm>
            <a:off x="6198741" y="2815119"/>
            <a:ext cx="3061699" cy="3061699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</a:rPr>
              <a:t>数字化投顾运营</a:t>
            </a:r>
            <a:r>
              <a:rPr lang="zh-CN" altLang="en-US" sz="4000" dirty="0">
                <a:solidFill>
                  <a:srgbClr val="00B0F0"/>
                </a:solidFill>
              </a:rPr>
              <a:t>平台</a:t>
            </a:r>
            <a:endParaRPr lang="en-US" altLang="zh-CN" sz="4000" dirty="0">
              <a:solidFill>
                <a:srgbClr val="00B0F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00B0F0"/>
                </a:solidFill>
              </a:rPr>
              <a:t>（投顾精</a:t>
            </a:r>
            <a:r>
              <a:rPr lang="zh-CN" altLang="en-US" sz="2000" dirty="0">
                <a:solidFill>
                  <a:srgbClr val="00B0F0"/>
                </a:solidFill>
              </a:rPr>
              <a:t>准客户</a:t>
            </a:r>
            <a:r>
              <a:rPr lang="zh-CN" altLang="en-US" sz="2000" dirty="0" smtClean="0">
                <a:solidFill>
                  <a:srgbClr val="00B0F0"/>
                </a:solidFill>
              </a:rPr>
              <a:t>运营）</a:t>
            </a:r>
            <a:endParaRPr lang="zh-CN" altLang="en-US" sz="2000" dirty="0">
              <a:solidFill>
                <a:srgbClr val="00B0F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E8FE9F6-F03A-4C4D-8751-9BF00A068995}"/>
              </a:ext>
            </a:extLst>
          </p:cNvPr>
          <p:cNvSpPr txBox="1"/>
          <p:nvPr/>
        </p:nvSpPr>
        <p:spPr>
          <a:xfrm>
            <a:off x="3494653" y="1627721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有数智研</a:t>
            </a:r>
            <a:r>
              <a:rPr lang="zh-CN" altLang="en-US" sz="2800" dirty="0" smtClean="0"/>
              <a:t>：投</a:t>
            </a:r>
            <a:r>
              <a:rPr lang="zh-CN" altLang="en-US" sz="2800" dirty="0"/>
              <a:t>顾的投</a:t>
            </a:r>
            <a:r>
              <a:rPr lang="zh-CN" altLang="en-US" sz="2800" dirty="0" smtClean="0"/>
              <a:t>顾服务专家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2300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F0A2D83-C263-4F34-889A-9168EAFF108F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01 </a:t>
            </a:r>
            <a:r>
              <a:rPr lang="zh-CN" altLang="en-US" sz="2400" b="1" dirty="0"/>
              <a:t>投</a:t>
            </a:r>
            <a:r>
              <a:rPr lang="zh-CN" altLang="en-US" sz="2400" b="1" dirty="0" smtClean="0"/>
              <a:t>研</a:t>
            </a:r>
            <a:r>
              <a:rPr lang="zh-CN" altLang="en-US" sz="2400" b="1" dirty="0" smtClean="0"/>
              <a:t>服务</a:t>
            </a:r>
            <a:r>
              <a:rPr lang="en-US" altLang="zh-CN" sz="2400" b="1" dirty="0" smtClean="0"/>
              <a:t>-</a:t>
            </a:r>
            <a:r>
              <a:rPr lang="zh-CN" altLang="en-US" sz="2400" b="1" dirty="0"/>
              <a:t>市场痛点</a:t>
            </a:r>
            <a:endParaRPr lang="en-US" altLang="zh-CN" sz="24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D24615B-7BC7-4F87-B123-BB623C89EECA}"/>
              </a:ext>
            </a:extLst>
          </p:cNvPr>
          <p:cNvSpPr txBox="1"/>
          <p:nvPr/>
        </p:nvSpPr>
        <p:spPr>
          <a:xfrm>
            <a:off x="861085" y="2555515"/>
            <a:ext cx="2839239" cy="19362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b="0" i="0" dirty="0" smtClean="0">
                <a:solidFill>
                  <a:srgbClr val="121212"/>
                </a:solidFill>
                <a:effectLst/>
                <a:latin typeface="-apple-system"/>
              </a:rPr>
              <a:t>分析</a:t>
            </a:r>
            <a:r>
              <a:rPr lang="zh-CN" altLang="en-US" b="0" i="0" dirty="0">
                <a:solidFill>
                  <a:srgbClr val="121212"/>
                </a:solidFill>
                <a:effectLst/>
                <a:latin typeface="-apple-system"/>
              </a:rPr>
              <a:t>师水平参差不齐</a:t>
            </a:r>
            <a:endParaRPr lang="en-US" altLang="zh-CN" b="0" i="0" dirty="0">
              <a:solidFill>
                <a:srgbClr val="121212"/>
              </a:solidFill>
              <a:effectLst/>
              <a:latin typeface="-apple-system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dirty="0" smtClean="0">
                <a:solidFill>
                  <a:srgbClr val="121212"/>
                </a:solidFill>
                <a:latin typeface="-apple-system"/>
              </a:rPr>
              <a:t>品种研究覆盖度有限</a:t>
            </a:r>
            <a:endParaRPr lang="en-US" altLang="zh-CN" dirty="0">
              <a:solidFill>
                <a:srgbClr val="121212"/>
              </a:solidFill>
              <a:latin typeface="-apple-system"/>
            </a:endParaRPr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dirty="0"/>
              <a:t>机构</a:t>
            </a:r>
            <a:r>
              <a:rPr lang="zh-CN" altLang="en-US" dirty="0" smtClean="0"/>
              <a:t>内部反馈</a:t>
            </a:r>
            <a:r>
              <a:rPr lang="zh-CN" altLang="en-US" dirty="0"/>
              <a:t>机制</a:t>
            </a:r>
            <a:r>
              <a:rPr lang="zh-CN" altLang="en-US" dirty="0" smtClean="0"/>
              <a:t>低效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dirty="0" smtClean="0"/>
              <a:t>内部</a:t>
            </a:r>
            <a:r>
              <a:rPr lang="zh-CN" altLang="en-US" dirty="0"/>
              <a:t>飞单导致消极</a:t>
            </a:r>
            <a:r>
              <a:rPr lang="zh-CN" altLang="en-US" dirty="0" smtClean="0"/>
              <a:t>承揽</a:t>
            </a:r>
            <a:endParaRPr lang="en-US" altLang="zh-CN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7F1A047-6654-4D80-9522-0FCB4BE7F606}"/>
              </a:ext>
            </a:extLst>
          </p:cNvPr>
          <p:cNvGrpSpPr/>
          <p:nvPr/>
        </p:nvGrpSpPr>
        <p:grpSpPr>
          <a:xfrm>
            <a:off x="5310900" y="1615688"/>
            <a:ext cx="5963203" cy="3731164"/>
            <a:chOff x="5310900" y="1957320"/>
            <a:chExt cx="5963203" cy="3731164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8009D5FA-57F0-4A10-B5DF-C9A61AAAFC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0186" t="30141" r="-1" b="40504"/>
            <a:stretch/>
          </p:blipFill>
          <p:spPr>
            <a:xfrm>
              <a:off x="6963799" y="1957320"/>
              <a:ext cx="3320677" cy="3546498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1D108140-0D6E-43B5-8FF1-0DD93E9F42EC}"/>
                </a:ext>
              </a:extLst>
            </p:cNvPr>
            <p:cNvSpPr txBox="1"/>
            <p:nvPr/>
          </p:nvSpPr>
          <p:spPr>
            <a:xfrm>
              <a:off x="7928518" y="347053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投研价值评估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B6E5AEC-E961-4248-900C-CCCD16909E50}"/>
                </a:ext>
              </a:extLst>
            </p:cNvPr>
            <p:cNvSpPr txBox="1"/>
            <p:nvPr/>
          </p:nvSpPr>
          <p:spPr>
            <a:xfrm>
              <a:off x="5310900" y="3361237"/>
              <a:ext cx="21307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78A64E"/>
                  </a:solidFill>
                  <a:latin typeface="+mj-ea"/>
                  <a:ea typeface="+mj-ea"/>
                </a:rPr>
                <a:t>人力</a:t>
              </a:r>
              <a:r>
                <a:rPr lang="zh-CN" altLang="en-US" dirty="0" smtClean="0">
                  <a:solidFill>
                    <a:srgbClr val="78A64E"/>
                  </a:solidFill>
                  <a:latin typeface="+mj-ea"/>
                  <a:ea typeface="+mj-ea"/>
                </a:rPr>
                <a:t>资本</a:t>
              </a:r>
              <a:r>
                <a:rPr lang="en-US" altLang="zh-CN" dirty="0" smtClean="0">
                  <a:solidFill>
                    <a:srgbClr val="78A64E"/>
                  </a:solidFill>
                  <a:latin typeface="+mj-ea"/>
                  <a:ea typeface="+mj-ea"/>
                </a:rPr>
                <a:t>/</a:t>
              </a:r>
              <a:r>
                <a:rPr lang="zh-CN" altLang="en-US" dirty="0">
                  <a:solidFill>
                    <a:srgbClr val="78A64E"/>
                  </a:solidFill>
                  <a:latin typeface="+mj-ea"/>
                  <a:ea typeface="+mj-ea"/>
                </a:rPr>
                <a:t>数据</a:t>
              </a:r>
              <a:r>
                <a:rPr lang="zh-CN" altLang="en-US" dirty="0" smtClean="0">
                  <a:solidFill>
                    <a:srgbClr val="78A64E"/>
                  </a:solidFill>
                  <a:latin typeface="+mj-ea"/>
                  <a:ea typeface="+mj-ea"/>
                </a:rPr>
                <a:t>资产</a:t>
              </a:r>
              <a:endParaRPr lang="zh-CN" altLang="en-US" dirty="0">
                <a:solidFill>
                  <a:srgbClr val="78A64E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A550FF0C-35F3-4DF5-BE15-4B548579F269}"/>
                </a:ext>
              </a:extLst>
            </p:cNvPr>
            <p:cNvSpPr txBox="1"/>
            <p:nvPr/>
          </p:nvSpPr>
          <p:spPr>
            <a:xfrm>
              <a:off x="8027659" y="5319152"/>
              <a:ext cx="1192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933373"/>
                  </a:solidFill>
                  <a:latin typeface="+mj-ea"/>
                  <a:ea typeface="+mj-ea"/>
                </a:rPr>
                <a:t>成本</a:t>
              </a:r>
              <a:r>
                <a:rPr lang="en-US" altLang="zh-CN" dirty="0">
                  <a:solidFill>
                    <a:srgbClr val="933373"/>
                  </a:solidFill>
                  <a:latin typeface="+mj-ea"/>
                  <a:ea typeface="+mj-ea"/>
                </a:rPr>
                <a:t>/</a:t>
              </a:r>
              <a:r>
                <a:rPr lang="zh-CN" altLang="en-US" dirty="0">
                  <a:solidFill>
                    <a:srgbClr val="933373"/>
                  </a:solidFill>
                  <a:latin typeface="+mj-ea"/>
                  <a:ea typeface="+mj-ea"/>
                </a:rPr>
                <a:t>成果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7F964D0-877A-485B-8ADD-E8C3B6CF61F7}"/>
                </a:ext>
              </a:extLst>
            </p:cNvPr>
            <p:cNvSpPr txBox="1"/>
            <p:nvPr/>
          </p:nvSpPr>
          <p:spPr>
            <a:xfrm>
              <a:off x="10081148" y="3361237"/>
              <a:ext cx="11929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D76D38"/>
                  </a:solidFill>
                  <a:latin typeface="+mj-ea"/>
                  <a:ea typeface="+mj-ea"/>
                </a:rPr>
                <a:t>效率</a:t>
              </a:r>
              <a:r>
                <a:rPr lang="en-US" altLang="zh-CN" dirty="0">
                  <a:solidFill>
                    <a:srgbClr val="D76D38"/>
                  </a:solidFill>
                  <a:latin typeface="+mj-ea"/>
                  <a:ea typeface="+mj-ea"/>
                </a:rPr>
                <a:t>/</a:t>
              </a:r>
              <a:r>
                <a:rPr lang="zh-CN" altLang="en-US" dirty="0">
                  <a:solidFill>
                    <a:srgbClr val="D76D38"/>
                  </a:solidFill>
                  <a:latin typeface="+mj-ea"/>
                  <a:ea typeface="+mj-ea"/>
                </a:rPr>
                <a:t>效益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722844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3027F77-3AB8-46C8-AFDC-965D26B11B2D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02 </a:t>
            </a:r>
            <a:r>
              <a:rPr lang="zh-CN" altLang="en-US" sz="2400" b="1" dirty="0"/>
              <a:t>投</a:t>
            </a:r>
            <a:r>
              <a:rPr lang="zh-CN" altLang="en-US" sz="2400" b="1" dirty="0" smtClean="0"/>
              <a:t>研</a:t>
            </a:r>
            <a:r>
              <a:rPr lang="zh-CN" altLang="en-US" sz="2400" b="1" dirty="0" smtClean="0"/>
              <a:t>服务</a:t>
            </a:r>
            <a:r>
              <a:rPr lang="en-US" altLang="zh-CN" sz="2400" b="1" dirty="0" smtClean="0"/>
              <a:t>-</a:t>
            </a:r>
            <a:r>
              <a:rPr lang="zh-CN" altLang="en-US" sz="2400" b="1" dirty="0"/>
              <a:t>解决方案</a:t>
            </a:r>
            <a:endParaRPr lang="en-US" altLang="zh-CN" sz="2400" b="1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8AFF0B6F-6E7C-40EA-92E0-CAAD583E6C2C}"/>
              </a:ext>
            </a:extLst>
          </p:cNvPr>
          <p:cNvSpPr/>
          <p:nvPr/>
        </p:nvSpPr>
        <p:spPr>
          <a:xfrm>
            <a:off x="4565150" y="2264790"/>
            <a:ext cx="3061699" cy="306169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数字化投研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服务</a:t>
            </a:r>
            <a:r>
              <a:rPr lang="zh-CN" altLang="en-US" sz="4000" dirty="0" smtClean="0">
                <a:solidFill>
                  <a:srgbClr val="FF0000"/>
                </a:solidFill>
              </a:rPr>
              <a:t>平台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</a:rPr>
              <a:t>（投研</a:t>
            </a:r>
            <a:r>
              <a:rPr lang="zh-CN" altLang="en-US" sz="2000" dirty="0" smtClean="0">
                <a:solidFill>
                  <a:srgbClr val="FF0000"/>
                </a:solidFill>
              </a:rPr>
              <a:t>价值发现通路</a:t>
            </a:r>
            <a:r>
              <a:rPr lang="zh-CN" altLang="en-US" sz="2000" dirty="0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5B3C336-DFCD-47B6-97D8-D33E963C03D2}"/>
              </a:ext>
            </a:extLst>
          </p:cNvPr>
          <p:cNvSpPr txBox="1"/>
          <p:nvPr/>
        </p:nvSpPr>
        <p:spPr>
          <a:xfrm>
            <a:off x="2055778" y="2491521"/>
            <a:ext cx="2031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行业研究机构</a:t>
            </a:r>
            <a:endParaRPr lang="en-US" altLang="zh-CN" sz="2400" dirty="0"/>
          </a:p>
          <a:p>
            <a:pPr algn="ctr"/>
            <a:r>
              <a:rPr lang="zh-CN" altLang="en-US" sz="2400" dirty="0" smtClean="0"/>
              <a:t>专业研究团队</a:t>
            </a:r>
            <a:endParaRPr lang="en-US" altLang="zh-CN" sz="2400" dirty="0"/>
          </a:p>
          <a:p>
            <a:pPr algn="ctr"/>
            <a:r>
              <a:rPr lang="zh-CN" altLang="en-US" sz="2400" dirty="0" smtClean="0"/>
              <a:t>独立研究员</a:t>
            </a:r>
            <a:endParaRPr lang="en-US" altLang="zh-CN" sz="2400" dirty="0"/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xmlns="" id="{C3DB2943-E515-4C42-98F7-5912B724F0DB}"/>
              </a:ext>
            </a:extLst>
          </p:cNvPr>
          <p:cNvSpPr/>
          <p:nvPr/>
        </p:nvSpPr>
        <p:spPr>
          <a:xfrm>
            <a:off x="1081668" y="3887856"/>
            <a:ext cx="3483482" cy="613317"/>
          </a:xfrm>
          <a:prstGeom prst="rightArrow">
            <a:avLst>
              <a:gd name="adj1" fmla="val 71818"/>
              <a:gd name="adj2" fmla="val 35454"/>
            </a:avLst>
          </a:prstGeom>
          <a:solidFill>
            <a:srgbClr val="00B0F0"/>
          </a:solidFill>
          <a:ln>
            <a:solidFill>
              <a:srgbClr val="FE582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FF00"/>
                </a:solidFill>
              </a:rPr>
              <a:t>投资</a:t>
            </a:r>
            <a:r>
              <a:rPr lang="zh-CN" altLang="en-US" dirty="0" smtClean="0">
                <a:solidFill>
                  <a:srgbClr val="FFFF00"/>
                </a:solidFill>
              </a:rPr>
              <a:t>分析</a:t>
            </a:r>
            <a:r>
              <a:rPr lang="zh-CN" altLang="en-US" dirty="0" smtClean="0">
                <a:solidFill>
                  <a:srgbClr val="FFFF00"/>
                </a:solidFill>
              </a:rPr>
              <a:t>的全链路生产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0F1AA5-DEF0-426B-AFB7-96614E603F13}"/>
              </a:ext>
            </a:extLst>
          </p:cNvPr>
          <p:cNvSpPr txBox="1"/>
          <p:nvPr/>
        </p:nvSpPr>
        <p:spPr>
          <a:xfrm>
            <a:off x="1081668" y="4551659"/>
            <a:ext cx="4063933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价值主张</a:t>
            </a:r>
            <a:endParaRPr lang="en-US" altLang="zh-CN" sz="14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</a:rPr>
              <a:t>研究</a:t>
            </a:r>
            <a:r>
              <a:rPr lang="zh-CN" altLang="en-US" sz="1400" dirty="0" smtClean="0">
                <a:latin typeface="+mn-ea"/>
              </a:rPr>
              <a:t>成果展示</a:t>
            </a:r>
            <a:endParaRPr lang="en-US" altLang="zh-CN" sz="14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+mn-ea"/>
              </a:rPr>
              <a:t>价值发现渠道</a:t>
            </a:r>
            <a:endParaRPr lang="en-US" altLang="zh-CN" sz="14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+mn-ea"/>
              </a:rPr>
              <a:t>反馈评议机制（排名、激励机制）</a:t>
            </a:r>
            <a:endParaRPr lang="en-US" altLang="zh-CN" sz="1400" dirty="0">
              <a:latin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latin typeface="+mn-ea"/>
              </a:rPr>
              <a:t>投</a:t>
            </a:r>
            <a:r>
              <a:rPr lang="zh-CN" altLang="en-US" sz="1400" dirty="0" smtClean="0">
                <a:latin typeface="+mn-ea"/>
              </a:rPr>
              <a:t>研数字工具</a:t>
            </a:r>
            <a:r>
              <a:rPr lang="zh-CN" altLang="en-US" sz="1400" dirty="0" smtClean="0">
                <a:latin typeface="+mn-ea"/>
              </a:rPr>
              <a:t>（策略模板库、</a:t>
            </a:r>
            <a:r>
              <a:rPr lang="zh-CN" altLang="en-US" sz="1400" dirty="0" smtClean="0">
                <a:latin typeface="+mn-ea"/>
              </a:rPr>
              <a:t>定时</a:t>
            </a:r>
            <a:r>
              <a:rPr lang="zh-CN" altLang="en-US" sz="1400" dirty="0" smtClean="0">
                <a:latin typeface="+mn-ea"/>
              </a:rPr>
              <a:t>更新功能）</a:t>
            </a:r>
            <a:endParaRPr lang="en-US" altLang="zh-CN" sz="1400" dirty="0">
              <a:latin typeface="+mn-ea"/>
            </a:endParaRPr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xmlns="" id="{67174B04-7A31-478A-8B0C-04D2036CFDA5}"/>
              </a:ext>
            </a:extLst>
          </p:cNvPr>
          <p:cNvSpPr/>
          <p:nvPr/>
        </p:nvSpPr>
        <p:spPr>
          <a:xfrm>
            <a:off x="7626849" y="3938342"/>
            <a:ext cx="3483482" cy="613317"/>
          </a:xfrm>
          <a:prstGeom prst="rightArrow">
            <a:avLst>
              <a:gd name="adj1" fmla="val 71818"/>
              <a:gd name="adj2" fmla="val 35454"/>
            </a:avLst>
          </a:prstGeom>
          <a:solidFill>
            <a:srgbClr val="FFC000"/>
          </a:solidFill>
          <a:ln>
            <a:solidFill>
              <a:srgbClr val="FE582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rgbClr val="0070C0"/>
                </a:solidFill>
              </a:rPr>
              <a:t>投</a:t>
            </a:r>
            <a:r>
              <a:rPr lang="zh-CN" altLang="en-US" dirty="0" smtClean="0">
                <a:solidFill>
                  <a:srgbClr val="0070C0"/>
                </a:solidFill>
              </a:rPr>
              <a:t>研需求的</a:t>
            </a:r>
            <a:r>
              <a:rPr lang="zh-CN" altLang="en-US" dirty="0">
                <a:solidFill>
                  <a:srgbClr val="0070C0"/>
                </a:solidFill>
              </a:rPr>
              <a:t>一站</a:t>
            </a:r>
            <a:r>
              <a:rPr lang="zh-CN" altLang="en-US" dirty="0" smtClean="0">
                <a:solidFill>
                  <a:srgbClr val="0070C0"/>
                </a:solidFill>
              </a:rPr>
              <a:t>式</a:t>
            </a:r>
            <a:r>
              <a:rPr lang="zh-CN" altLang="en-US" dirty="0" smtClean="0">
                <a:solidFill>
                  <a:srgbClr val="0070C0"/>
                </a:solidFill>
              </a:rPr>
              <a:t>服务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83EE2DE-80A6-40FD-BB00-784E74DBAB76}"/>
              </a:ext>
            </a:extLst>
          </p:cNvPr>
          <p:cNvSpPr txBox="1"/>
          <p:nvPr/>
        </p:nvSpPr>
        <p:spPr>
          <a:xfrm>
            <a:off x="8069295" y="2517075"/>
            <a:ext cx="23391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/>
              <a:t>营业部投顾人员</a:t>
            </a:r>
            <a:endParaRPr lang="en-US" altLang="zh-CN" sz="2400" dirty="0"/>
          </a:p>
          <a:p>
            <a:pPr algn="ctr"/>
            <a:r>
              <a:rPr lang="zh-CN" altLang="en-US" sz="2400" dirty="0" smtClean="0"/>
              <a:t>中小机构客户</a:t>
            </a:r>
            <a:endParaRPr lang="en-US" altLang="zh-CN" sz="2400" dirty="0"/>
          </a:p>
          <a:p>
            <a:pPr algn="ctr"/>
            <a:r>
              <a:rPr lang="zh-CN" altLang="en-US" sz="2400" dirty="0" smtClean="0"/>
              <a:t>专业投资者</a:t>
            </a:r>
            <a:endParaRPr lang="en-US" altLang="zh-CN" sz="24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2814E5E-7E1B-4A58-938E-0F204B4A7950}"/>
              </a:ext>
            </a:extLst>
          </p:cNvPr>
          <p:cNvSpPr txBox="1"/>
          <p:nvPr/>
        </p:nvSpPr>
        <p:spPr>
          <a:xfrm>
            <a:off x="7681625" y="4602761"/>
            <a:ext cx="3704860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latin typeface="+mn-ea"/>
              </a:defRPr>
            </a:lvl1pPr>
          </a:lstStyle>
          <a:p>
            <a:r>
              <a:rPr lang="zh-CN" altLang="en-US" dirty="0"/>
              <a:t>价值主张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定期报告更新（产品</a:t>
            </a:r>
            <a:r>
              <a:rPr lang="zh-CN" altLang="en-US" dirty="0" smtClean="0"/>
              <a:t>持续性</a:t>
            </a:r>
            <a:r>
              <a:rPr lang="zh-CN" altLang="en-US" dirty="0" smtClean="0"/>
              <a:t>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定制专题报告（</a:t>
            </a:r>
            <a:r>
              <a:rPr lang="zh-CN" altLang="en-US" dirty="0" smtClean="0"/>
              <a:t>一手数据深入分析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定量投研画像 （以实现供需精准匹配）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 smtClean="0"/>
              <a:t>需求</a:t>
            </a:r>
            <a:r>
              <a:rPr lang="zh-CN" altLang="en-US" dirty="0" smtClean="0"/>
              <a:t>发布入</a:t>
            </a:r>
            <a:r>
              <a:rPr lang="zh-CN" altLang="en-US" dirty="0" smtClean="0"/>
              <a:t>口 （交互手段）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6469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A218E81-AFE0-45CF-A91C-64F58B93DAC8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03 </a:t>
            </a:r>
            <a:r>
              <a:rPr lang="zh-CN" altLang="en-US" sz="2400" b="1" dirty="0"/>
              <a:t>投</a:t>
            </a:r>
            <a:r>
              <a:rPr lang="zh-CN" altLang="en-US" sz="2400" b="1" dirty="0" smtClean="0"/>
              <a:t>研</a:t>
            </a:r>
            <a:r>
              <a:rPr lang="zh-CN" altLang="en-US" sz="2400" b="1" dirty="0" smtClean="0"/>
              <a:t>服务</a:t>
            </a:r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产品</a:t>
            </a:r>
            <a:r>
              <a:rPr lang="zh-CN" altLang="en-US" sz="2400" b="1" dirty="0" smtClean="0"/>
              <a:t>方案</a:t>
            </a:r>
            <a:endParaRPr lang="en-US" altLang="zh-CN" sz="2400" b="1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53116868-235B-4E77-8390-C34F23B4885B}"/>
              </a:ext>
            </a:extLst>
          </p:cNvPr>
          <p:cNvSpPr/>
          <p:nvPr/>
        </p:nvSpPr>
        <p:spPr>
          <a:xfrm>
            <a:off x="1052516" y="2381072"/>
            <a:ext cx="3061699" cy="3061699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数字化投研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服务</a:t>
            </a:r>
            <a:r>
              <a:rPr lang="zh-CN" altLang="en-US" sz="4000" dirty="0" smtClean="0">
                <a:solidFill>
                  <a:srgbClr val="FF0000"/>
                </a:solidFill>
              </a:rPr>
              <a:t>平台</a:t>
            </a:r>
            <a:endParaRPr lang="en-US" altLang="zh-CN" sz="4000" dirty="0">
              <a:solidFill>
                <a:srgbClr val="FF0000"/>
              </a:solidFill>
            </a:endParaRPr>
          </a:p>
          <a:p>
            <a:pPr algn="ctr"/>
            <a:r>
              <a:rPr lang="zh-CN" altLang="en-US" sz="2000" dirty="0">
                <a:solidFill>
                  <a:srgbClr val="FF0000"/>
                </a:solidFill>
              </a:rPr>
              <a:t>（投研</a:t>
            </a:r>
            <a:r>
              <a:rPr lang="zh-CN" altLang="en-US" sz="2000" dirty="0" smtClean="0">
                <a:solidFill>
                  <a:srgbClr val="FF0000"/>
                </a:solidFill>
              </a:rPr>
              <a:t>价值发现通路</a:t>
            </a:r>
            <a:r>
              <a:rPr lang="zh-CN" altLang="en-US" sz="2000" dirty="0">
                <a:solidFill>
                  <a:srgbClr val="FF0000"/>
                </a:solidFill>
              </a:rPr>
              <a:t>）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E1AFD09D-E9A4-463A-98A7-94E42CF106BC}"/>
              </a:ext>
            </a:extLst>
          </p:cNvPr>
          <p:cNvCxnSpPr/>
          <p:nvPr/>
        </p:nvCxnSpPr>
        <p:spPr>
          <a:xfrm>
            <a:off x="4282068" y="3911921"/>
            <a:ext cx="6077578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7E4317-D4B5-404E-B803-B4427485D7B8}"/>
              </a:ext>
            </a:extLst>
          </p:cNvPr>
          <p:cNvSpPr txBox="1"/>
          <p:nvPr/>
        </p:nvSpPr>
        <p:spPr>
          <a:xfrm>
            <a:off x="4471639" y="2391451"/>
            <a:ext cx="2805576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形式</a:t>
            </a:r>
            <a:r>
              <a:rPr lang="zh-CN" altLang="en-US" dirty="0" smtClean="0"/>
              <a:t>：微信适配的</a:t>
            </a:r>
            <a:r>
              <a:rPr lang="en-US" altLang="zh-CN" dirty="0" smtClean="0"/>
              <a:t>H5</a:t>
            </a:r>
            <a:r>
              <a:rPr lang="zh-CN" altLang="en-US" dirty="0" smtClean="0"/>
              <a:t>页</a:t>
            </a:r>
            <a:r>
              <a:rPr lang="zh-CN" altLang="en-US" dirty="0" smtClean="0"/>
              <a:t>面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集成支付功能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集成在线路演模块</a:t>
            </a:r>
            <a:endParaRPr lang="en-US" altLang="zh-CN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159EE52-26F1-4E8B-9EBF-08C255823AE1}"/>
              </a:ext>
            </a:extLst>
          </p:cNvPr>
          <p:cNvSpPr txBox="1"/>
          <p:nvPr/>
        </p:nvSpPr>
        <p:spPr>
          <a:xfrm>
            <a:off x="4471639" y="4146134"/>
            <a:ext cx="6686446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驱动</a:t>
            </a:r>
            <a:r>
              <a:rPr lang="zh-CN" altLang="en-US" dirty="0" smtClean="0"/>
              <a:t>：投研</a:t>
            </a:r>
            <a:r>
              <a:rPr lang="zh-CN" altLang="en-US" dirty="0" smtClean="0"/>
              <a:t>价值发现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 smtClean="0"/>
              <a:t>用</a:t>
            </a:r>
            <a:r>
              <a:rPr lang="zh-CN" altLang="en-US" dirty="0" smtClean="0"/>
              <a:t>价格体现专业研究的价值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投</a:t>
            </a:r>
            <a:r>
              <a:rPr lang="zh-CN" altLang="en-US" dirty="0"/>
              <a:t>研</a:t>
            </a:r>
            <a:r>
              <a:rPr lang="zh-CN" altLang="en-US" dirty="0" smtClean="0"/>
              <a:t>价值</a:t>
            </a:r>
            <a:r>
              <a:rPr lang="zh-CN" altLang="en-US" dirty="0" smtClean="0"/>
              <a:t>发现</a:t>
            </a:r>
            <a:r>
              <a:rPr lang="zh-CN" altLang="en-US" dirty="0" smtClean="0"/>
              <a:t>的供需撮合平台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发现和满足客户的真实需求</a:t>
            </a:r>
            <a:r>
              <a:rPr lang="en-US" altLang="zh-CN" dirty="0"/>
              <a:t>——</a:t>
            </a:r>
            <a:r>
              <a:rPr lang="zh-CN" altLang="en-US" dirty="0"/>
              <a:t>更</a:t>
            </a:r>
            <a:r>
              <a:rPr lang="zh-CN" altLang="en-US" dirty="0" smtClean="0"/>
              <a:t>有效地服务投资决策</a:t>
            </a:r>
            <a:r>
              <a:rPr lang="zh-CN" altLang="en-US" dirty="0"/>
              <a:t>需求</a:t>
            </a:r>
          </a:p>
        </p:txBody>
      </p:sp>
    </p:spTree>
    <p:extLst>
      <p:ext uri="{BB962C8B-B14F-4D97-AF65-F5344CB8AC3E}">
        <p14:creationId xmlns:p14="http://schemas.microsoft.com/office/powerpoint/2010/main" xmlns="" val="3826621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1F0A2D83-C263-4F34-889A-9168EAFF108F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04 </a:t>
            </a:r>
            <a:r>
              <a:rPr lang="zh-CN" altLang="en-US" sz="2400" b="1" dirty="0" smtClean="0"/>
              <a:t>投顾服务</a:t>
            </a:r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市场</a:t>
            </a:r>
            <a:r>
              <a:rPr lang="zh-CN" altLang="en-US" sz="2400" b="1" dirty="0" smtClean="0"/>
              <a:t>需求</a:t>
            </a:r>
            <a:endParaRPr lang="en-US" altLang="zh-CN" sz="24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D24615B-7BC7-4F87-B123-BB623C89EECA}"/>
              </a:ext>
            </a:extLst>
          </p:cNvPr>
          <p:cNvSpPr txBox="1"/>
          <p:nvPr/>
        </p:nvSpPr>
        <p:spPr>
          <a:xfrm>
            <a:off x="459151" y="3426442"/>
            <a:ext cx="5609228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市场</a:t>
            </a:r>
            <a:r>
              <a:rPr lang="zh-CN" altLang="en-US" dirty="0" smtClean="0"/>
              <a:t>需求</a:t>
            </a:r>
            <a:endParaRPr lang="en-US" altLang="zh-CN" dirty="0"/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en-US" dirty="0" smtClean="0"/>
              <a:t>留存</a:t>
            </a:r>
            <a:r>
              <a:rPr lang="zh-CN" altLang="en-US" dirty="0" smtClean="0"/>
              <a:t>：场景式服务与客户需求相匹配，</a:t>
            </a:r>
            <a:r>
              <a:rPr lang="zh-CN" altLang="en-US" dirty="0" smtClean="0"/>
              <a:t>降低</a:t>
            </a:r>
            <a:r>
              <a:rPr lang="zh-CN" altLang="en-US" dirty="0" smtClean="0"/>
              <a:t>流失率</a:t>
            </a:r>
            <a:endParaRPr lang="en-US" altLang="zh-CN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dirty="0" smtClean="0"/>
              <a:t>促活：投顾服务多渠道触达，提升客群活跃度</a:t>
            </a:r>
            <a:endParaRPr lang="en-US" altLang="zh-CN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dirty="0" smtClean="0"/>
              <a:t>转化：客户交易行为</a:t>
            </a:r>
            <a:r>
              <a:rPr lang="en-US" altLang="zh-CN" dirty="0" smtClean="0"/>
              <a:t>T+1</a:t>
            </a:r>
            <a:r>
              <a:rPr lang="zh-CN" altLang="en-US" dirty="0" smtClean="0"/>
              <a:t>反馈，完成主动跟进</a:t>
            </a:r>
            <a:endParaRPr lang="en-US" altLang="zh-CN" dirty="0" smtClean="0"/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zh-CN" altLang="en-US" dirty="0" smtClean="0"/>
              <a:t>拉新：口碑效应，老客</a:t>
            </a:r>
            <a:r>
              <a:rPr lang="zh-CN" altLang="en-US" dirty="0" smtClean="0"/>
              <a:t>推荐新客</a:t>
            </a:r>
            <a:endParaRPr lang="en-US" altLang="zh-CN" dirty="0" smtClean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FE609B98-0E82-4955-B596-340B25780C2D}"/>
              </a:ext>
            </a:extLst>
          </p:cNvPr>
          <p:cNvSpPr/>
          <p:nvPr/>
        </p:nvSpPr>
        <p:spPr>
          <a:xfrm>
            <a:off x="479243" y="2207943"/>
            <a:ext cx="1817649" cy="631508"/>
          </a:xfrm>
          <a:prstGeom prst="roundRect">
            <a:avLst/>
          </a:prstGeom>
          <a:noFill/>
          <a:ln>
            <a:solidFill>
              <a:srgbClr val="FE5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获客是刚需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06810066-BF4E-4E60-B491-A6E93631AE9E}"/>
              </a:ext>
            </a:extLst>
          </p:cNvPr>
          <p:cNvSpPr/>
          <p:nvPr/>
        </p:nvSpPr>
        <p:spPr>
          <a:xfrm>
            <a:off x="3611651" y="2207943"/>
            <a:ext cx="6346388" cy="631508"/>
          </a:xfrm>
          <a:prstGeom prst="roundRect">
            <a:avLst/>
          </a:prstGeom>
          <a:noFill/>
          <a:ln>
            <a:solidFill>
              <a:srgbClr val="FE5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主要成功模式：</a:t>
            </a:r>
            <a:endParaRPr lang="en-US" altLang="zh-CN" dirty="0">
              <a:solidFill>
                <a:schemeClr val="tx1"/>
              </a:solidFill>
            </a:endParaRPr>
          </a:p>
          <a:p>
            <a:pPr algn="ctr"/>
            <a:r>
              <a:rPr lang="zh-CN" altLang="en-US" dirty="0">
                <a:solidFill>
                  <a:schemeClr val="tx1"/>
                </a:solidFill>
              </a:rPr>
              <a:t>老客户推荐新客户（圈层影响、口碑效应）</a:t>
            </a:r>
            <a:endParaRPr lang="en-US" altLang="zh-CN" dirty="0">
              <a:solidFill>
                <a:schemeClr val="tx1"/>
              </a:solidFill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73456064-A079-4783-B09C-7A5F93582AC7}"/>
              </a:ext>
            </a:extLst>
          </p:cNvPr>
          <p:cNvCxnSpPr>
            <a:cxnSpLocks/>
            <a:stCxn id="4" idx="3"/>
            <a:endCxn id="11" idx="1"/>
          </p:cNvCxnSpPr>
          <p:nvPr/>
        </p:nvCxnSpPr>
        <p:spPr>
          <a:xfrm>
            <a:off x="2296892" y="2523697"/>
            <a:ext cx="1314759" cy="1588"/>
          </a:xfrm>
          <a:prstGeom prst="straightConnector1">
            <a:avLst/>
          </a:prstGeom>
          <a:ln>
            <a:solidFill>
              <a:srgbClr val="FE582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91654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DF52DDE2-CA5E-4931-91A0-6C734C3A55B2}"/>
              </a:ext>
            </a:extLst>
          </p:cNvPr>
          <p:cNvSpPr/>
          <p:nvPr/>
        </p:nvSpPr>
        <p:spPr>
          <a:xfrm>
            <a:off x="1058029" y="2190651"/>
            <a:ext cx="3061699" cy="3061699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</a:rPr>
              <a:t>数字化投顾</a:t>
            </a:r>
            <a:endParaRPr lang="en-US" altLang="zh-CN" sz="4000" dirty="0" smtClean="0">
              <a:solidFill>
                <a:srgbClr val="00B0F0"/>
              </a:solidFill>
            </a:endParaRPr>
          </a:p>
          <a:p>
            <a:pPr algn="ctr"/>
            <a:r>
              <a:rPr lang="zh-CN" altLang="en-US" sz="4000" dirty="0" smtClean="0">
                <a:solidFill>
                  <a:srgbClr val="00B0F0"/>
                </a:solidFill>
              </a:rPr>
              <a:t>运营</a:t>
            </a:r>
            <a:r>
              <a:rPr lang="zh-CN" altLang="en-US" sz="4000" dirty="0">
                <a:solidFill>
                  <a:srgbClr val="00B0F0"/>
                </a:solidFill>
              </a:rPr>
              <a:t>平台</a:t>
            </a:r>
            <a:endParaRPr lang="en-US" altLang="zh-CN" sz="4000" dirty="0">
              <a:solidFill>
                <a:srgbClr val="00B0F0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00B0F0"/>
                </a:solidFill>
              </a:rPr>
              <a:t>（投顾精</a:t>
            </a:r>
            <a:r>
              <a:rPr lang="zh-CN" altLang="en-US" sz="2000" dirty="0">
                <a:solidFill>
                  <a:srgbClr val="00B0F0"/>
                </a:solidFill>
              </a:rPr>
              <a:t>准客户</a:t>
            </a:r>
            <a:r>
              <a:rPr lang="zh-CN" altLang="en-US" sz="2000" dirty="0" smtClean="0">
                <a:solidFill>
                  <a:srgbClr val="00B0F0"/>
                </a:solidFill>
              </a:rPr>
              <a:t>运营）</a:t>
            </a:r>
            <a:endParaRPr lang="zh-CN" altLang="en-US" sz="2000" dirty="0">
              <a:solidFill>
                <a:srgbClr val="00B0F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A5D7663-A235-4C75-BCF3-721411053968}"/>
              </a:ext>
            </a:extLst>
          </p:cNvPr>
          <p:cNvSpPr txBox="1"/>
          <p:nvPr/>
        </p:nvSpPr>
        <p:spPr>
          <a:xfrm>
            <a:off x="5051502" y="2527898"/>
            <a:ext cx="260840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/>
              <a:t>运营</a:t>
            </a:r>
            <a:r>
              <a:rPr lang="zh-CN" altLang="en-US" dirty="0" smtClean="0"/>
              <a:t>系统定制化服务</a:t>
            </a:r>
            <a:endParaRPr lang="en-US" altLang="zh-CN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/>
              <a:t>客户</a:t>
            </a:r>
            <a:r>
              <a:rPr lang="zh-CN" altLang="en-US" dirty="0"/>
              <a:t>画像</a:t>
            </a:r>
            <a:r>
              <a:rPr lang="zh-CN" altLang="en-US" dirty="0" smtClean="0"/>
              <a:t>可视化服务</a:t>
            </a:r>
            <a:endParaRPr lang="en-US" altLang="zh-CN" dirty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/>
              <a:t>投顾服务多渠道触达</a:t>
            </a:r>
            <a:endParaRPr lang="en-US" altLang="zh-CN" dirty="0" smtClean="0"/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zh-CN" altLang="en-US" dirty="0" smtClean="0"/>
              <a:t>客户行为及时性反馈</a:t>
            </a:r>
            <a:endParaRPr lang="zh-CN" altLang="en-US" dirty="0" smtClean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8415784-DB71-4487-890B-4564FAC77C47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05 </a:t>
            </a:r>
            <a:r>
              <a:rPr lang="zh-CN" altLang="en-US" sz="2400" b="1" dirty="0" smtClean="0"/>
              <a:t>投顾服务</a:t>
            </a:r>
            <a:r>
              <a:rPr lang="en-US" altLang="zh-CN" sz="2400" b="1" dirty="0" smtClean="0"/>
              <a:t>-</a:t>
            </a:r>
            <a:r>
              <a:rPr lang="zh-CN" altLang="en-US" sz="2400" b="1" dirty="0"/>
              <a:t>解决方案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3138011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97F3CC-5F1C-4AB5-829A-3FF677B03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3372" y="1356538"/>
            <a:ext cx="6139466" cy="495579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8415784-DB71-4487-890B-4564FAC77C47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06 </a:t>
            </a:r>
            <a:r>
              <a:rPr lang="zh-CN" altLang="en-US" sz="2400" b="1" dirty="0" smtClean="0"/>
              <a:t>运营平台</a:t>
            </a:r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系统</a:t>
            </a:r>
            <a:r>
              <a:rPr lang="zh-CN" altLang="en-US" sz="2400" b="1" dirty="0" smtClean="0"/>
              <a:t>方案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2595809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E7D2D2C-3872-418D-9E59-BA86D7BB61A1}"/>
              </a:ext>
            </a:extLst>
          </p:cNvPr>
          <p:cNvSpPr txBox="1"/>
          <p:nvPr/>
        </p:nvSpPr>
        <p:spPr>
          <a:xfrm>
            <a:off x="328523" y="1279670"/>
            <a:ext cx="3251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/>
              <a:t>07 </a:t>
            </a:r>
            <a:r>
              <a:rPr lang="zh-CN" altLang="en-US" sz="2400" b="1" dirty="0" smtClean="0"/>
              <a:t>运营</a:t>
            </a:r>
            <a:r>
              <a:rPr lang="zh-CN" altLang="en-US" sz="2400" b="1" dirty="0"/>
              <a:t>平台</a:t>
            </a:r>
            <a:r>
              <a:rPr lang="en-US" altLang="zh-CN" sz="2400" b="1" dirty="0" smtClean="0"/>
              <a:t>-</a:t>
            </a:r>
            <a:r>
              <a:rPr lang="zh-CN" altLang="en-US" sz="2400" b="1" dirty="0" smtClean="0"/>
              <a:t>项目特征</a:t>
            </a:r>
            <a:endParaRPr lang="en-US" altLang="zh-CN" sz="2400" b="1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28EAA1BD-7590-410B-9D2F-B54DCCC92A3B}"/>
              </a:ext>
            </a:extLst>
          </p:cNvPr>
          <p:cNvSpPr/>
          <p:nvPr/>
        </p:nvSpPr>
        <p:spPr>
          <a:xfrm>
            <a:off x="1070517" y="3190352"/>
            <a:ext cx="1806498" cy="180649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FE5826"/>
                </a:solidFill>
              </a:rPr>
              <a:t>项目特征</a:t>
            </a:r>
            <a:endParaRPr lang="zh-CN" altLang="en-US" sz="2800" dirty="0">
              <a:solidFill>
                <a:srgbClr val="FE5826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D34685C-9C5F-4D7F-A7B8-4EF7889D57F5}"/>
              </a:ext>
            </a:extLst>
          </p:cNvPr>
          <p:cNvSpPr txBox="1"/>
          <p:nvPr/>
        </p:nvSpPr>
        <p:spPr>
          <a:xfrm>
            <a:off x="3244076" y="2964194"/>
            <a:ext cx="833089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kern="0" dirty="0" smtClean="0">
                <a:effectLst/>
                <a:latin typeface="+mn-ea"/>
                <a:cs typeface="Times New Roman" panose="02020603050405020304" pitchFamily="18" charset="0"/>
              </a:rPr>
              <a:t>数百个投顾产品及运营活动</a:t>
            </a:r>
            <a:endParaRPr lang="en-US" altLang="zh-CN" sz="2400" kern="0" dirty="0" smtClean="0">
              <a:effectLst/>
              <a:latin typeface="+mn-ea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kern="0" dirty="0" smtClean="0">
                <a:effectLst/>
                <a:latin typeface="+mn-ea"/>
                <a:cs typeface="Times New Roman" panose="02020603050405020304" pitchFamily="18" charset="0"/>
              </a:rPr>
              <a:t>二</a:t>
            </a:r>
            <a:r>
              <a:rPr lang="zh-CN" altLang="zh-CN" sz="2400" kern="0" dirty="0" smtClean="0">
                <a:effectLst/>
                <a:latin typeface="+mn-ea"/>
                <a:cs typeface="Times New Roman" panose="02020603050405020304" pitchFamily="18" charset="0"/>
              </a:rPr>
              <a:t>百</a:t>
            </a:r>
            <a:r>
              <a:rPr lang="zh-CN" altLang="zh-CN" sz="2400" kern="0" dirty="0">
                <a:effectLst/>
                <a:latin typeface="+mn-ea"/>
                <a:cs typeface="Times New Roman" panose="02020603050405020304" pitchFamily="18" charset="0"/>
              </a:rPr>
              <a:t>维以上的投资者画像标签</a:t>
            </a:r>
            <a:endParaRPr lang="en-US" altLang="zh-CN" sz="2400" kern="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400" kern="0" dirty="0" smtClean="0">
                <a:effectLst/>
                <a:latin typeface="+mn-ea"/>
                <a:cs typeface="Times New Roman" panose="02020603050405020304" pitchFamily="18" charset="0"/>
              </a:rPr>
              <a:t>基于标签</a:t>
            </a:r>
            <a:r>
              <a:rPr lang="zh-CN" altLang="en-US" sz="2400" kern="0" dirty="0" smtClean="0">
                <a:effectLst/>
                <a:latin typeface="+mn-ea"/>
                <a:cs typeface="Times New Roman" panose="02020603050405020304" pitchFamily="18" charset="0"/>
              </a:rPr>
              <a:t>训练的客群分类</a:t>
            </a:r>
            <a:r>
              <a:rPr lang="zh-CN" altLang="zh-CN" sz="2400" kern="0" dirty="0" smtClean="0">
                <a:effectLst/>
                <a:latin typeface="+mn-ea"/>
                <a:cs typeface="Times New Roman" panose="02020603050405020304" pitchFamily="18" charset="0"/>
              </a:rPr>
              <a:t>模型</a:t>
            </a:r>
            <a:endParaRPr lang="en-US" altLang="zh-CN" sz="2400" kern="0" dirty="0">
              <a:effectLst/>
              <a:latin typeface="+mn-ea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400" dirty="0" smtClean="0">
                <a:latin typeface="+mn-ea"/>
              </a:rPr>
              <a:t>多</a:t>
            </a:r>
            <a:r>
              <a:rPr lang="zh-CN" altLang="en-US" sz="2400" dirty="0" smtClean="0">
                <a:latin typeface="+mn-ea"/>
              </a:rPr>
              <a:t>渠道的消息推送及反馈机制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12462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801</Words>
  <Application>Microsoft Office PowerPoint</Application>
  <PresentationFormat>自定义</PresentationFormat>
  <Paragraphs>153</Paragraphs>
  <Slides>11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Cissi</dc:creator>
  <cp:lastModifiedBy>PC</cp:lastModifiedBy>
  <cp:revision>209</cp:revision>
  <dcterms:created xsi:type="dcterms:W3CDTF">2021-05-18T01:24:18Z</dcterms:created>
  <dcterms:modified xsi:type="dcterms:W3CDTF">2021-05-19T00:00:59Z</dcterms:modified>
</cp:coreProperties>
</file>